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3"/>
  </p:notesMasterIdLst>
  <p:handoutMasterIdLst>
    <p:handoutMasterId r:id="rId14"/>
  </p:handoutMasterIdLst>
  <p:sldIdLst>
    <p:sldId id="260" r:id="rId5"/>
    <p:sldId id="369" r:id="rId6"/>
    <p:sldId id="294" r:id="rId7"/>
    <p:sldId id="372" r:id="rId8"/>
    <p:sldId id="374" r:id="rId9"/>
    <p:sldId id="373" r:id="rId10"/>
    <p:sldId id="705" r:id="rId11"/>
    <p:sldId id="708" r:id="rId12"/>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58"/>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2/9/2024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2/9/2024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5</a:t>
            </a:fld>
            <a:endParaRPr lang="en-US" altLang="en-US"/>
          </a:p>
        </p:txBody>
      </p:sp>
    </p:spTree>
    <p:extLst>
      <p:ext uri="{BB962C8B-B14F-4D97-AF65-F5344CB8AC3E}">
        <p14:creationId xmlns:p14="http://schemas.microsoft.com/office/powerpoint/2010/main" val="2263006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1300341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35261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3890744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February 2024</a:t>
            </a:r>
          </a:p>
        </p:txBody>
      </p:sp>
    </p:spTree>
    <p:extLst>
      <p:ext uri="{BB962C8B-B14F-4D97-AF65-F5344CB8AC3E}">
        <p14:creationId xmlns:p14="http://schemas.microsoft.com/office/powerpoint/2010/main" val="2458770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0503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277228317"/>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6: PRS Report </a:t>
              </a:r>
            </a:p>
            <a:p>
              <a:pPr eaLnBrk="1" hangingPunct="1"/>
              <a:endParaRPr lang="en-US" altLang="en-US" b="1" dirty="0"/>
            </a:p>
            <a:p>
              <a:pPr eaLnBrk="1" hangingPunct="1"/>
              <a:r>
                <a:rPr lang="en-US" altLang="en-US" sz="2000" dirty="0"/>
                <a:t>Diana Coleman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February 4, 2024</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96555" y="69615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600"/>
              </a:spcAft>
              <a:buFontTx/>
              <a:buNone/>
              <a:defRPr/>
            </a:pPr>
            <a:r>
              <a:rPr lang="en-US" dirty="0"/>
              <a:t>Revision Requests Recommended for Approval by PRS – Unopposed and No Impact (Vote):</a:t>
            </a:r>
          </a:p>
          <a:p>
            <a:pPr>
              <a:spcAft>
                <a:spcPts val="600"/>
              </a:spcAft>
            </a:pPr>
            <a:r>
              <a:rPr lang="en-US" b="0" dirty="0"/>
              <a:t>NPRR1210, Next Start Resource Test and Load-Carrying Test Frequency [ERCOT]</a:t>
            </a:r>
          </a:p>
          <a:p>
            <a:pPr marL="0" indent="0" eaLnBrk="1" hangingPunct="1">
              <a:spcBef>
                <a:spcPts val="600"/>
              </a:spcBef>
              <a:spcAft>
                <a:spcPts val="600"/>
              </a:spcAft>
              <a:buFontTx/>
              <a:buNone/>
              <a:defRPr/>
            </a:pPr>
            <a:r>
              <a:rPr lang="en-US" dirty="0"/>
              <a:t>Revision Requests Recommended for Approval by PRS – Unopposed with Impacts (Vote):</a:t>
            </a:r>
          </a:p>
          <a:p>
            <a:pPr>
              <a:spcAft>
                <a:spcPts val="600"/>
              </a:spcAft>
            </a:pPr>
            <a:r>
              <a:rPr lang="fr-FR" b="0" dirty="0"/>
              <a:t>NPRR1213, </a:t>
            </a:r>
            <a:r>
              <a:rPr lang="en-US" b="0" dirty="0"/>
              <a:t>Allow DGRs and DESRs on Circuits Subject to Load Shed to Provide ECRS and Clarify Language Regarding DGRs and DESRs Providing Non-Spin [Enchanted Rock]</a:t>
            </a:r>
          </a:p>
          <a:p>
            <a:pPr lvl="1">
              <a:spcAft>
                <a:spcPts val="600"/>
              </a:spcAft>
            </a:pPr>
            <a:r>
              <a:rPr lang="en-US" dirty="0"/>
              <a:t>IA: Between $350K and $450K		Priority 2024; Rank 4050</a:t>
            </a:r>
          </a:p>
          <a:p>
            <a:pPr marL="0" indent="0" eaLnBrk="1" hangingPunct="1">
              <a:spcBef>
                <a:spcPts val="600"/>
              </a:spcBef>
              <a:spcAft>
                <a:spcPts val="600"/>
              </a:spcAft>
              <a:buFontTx/>
              <a:buNone/>
              <a:defRPr/>
            </a:pPr>
            <a:r>
              <a:rPr lang="en-US" dirty="0"/>
              <a:t>Revision Requests Recommended for Approval by PRS – With Opposing Votes (Vote):</a:t>
            </a:r>
          </a:p>
          <a:p>
            <a:pPr>
              <a:spcAft>
                <a:spcPts val="600"/>
              </a:spcAft>
            </a:pPr>
            <a:r>
              <a:rPr lang="en-US" b="0" dirty="0"/>
              <a:t>NPRR1199, Implementation of Lone Star Infrastructure Protection Act (LSIPA) Requirements – URGENT [ERCOT]</a:t>
            </a:r>
          </a:p>
          <a:p>
            <a:pPr lvl="1">
              <a:spcAft>
                <a:spcPts val="600"/>
              </a:spcAft>
            </a:pPr>
            <a:r>
              <a:rPr lang="en-US" dirty="0"/>
              <a:t>IA: No Impact							Priority N/A; Rank N/A</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NPRR1199, Implementation of Lone Star Infrastructure Protection Act (LSIPA) Requirements – URGENT</a:t>
            </a:r>
            <a:endParaRPr lang="en-US" sz="1800" dirty="0"/>
          </a:p>
        </p:txBody>
      </p:sp>
      <p:sp>
        <p:nvSpPr>
          <p:cNvPr id="14339" name="Rectangle 2"/>
          <p:cNvSpPr>
            <a:spLocks noChangeArrowheads="1"/>
          </p:cNvSpPr>
          <p:nvPr/>
        </p:nvSpPr>
        <p:spPr bwMode="auto">
          <a:xfrm>
            <a:off x="70288" y="678426"/>
            <a:ext cx="873252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Public Utility Commission of Texas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revises the Protocols to reflect new requirements added to the Lone Star Infrastructure Protection Act (LSIPA) as part of Senate Bill (SB) 2013 during the 88th regular legislative session.</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2/8/24, PRS voted to grant NPRR1199 Urgent status; to recommend approval of NPRR1199 as amended by the 2/7/24 LCRA comments as revised by PRS; and to forward to TAC NPRR1199 and the 9/6/23 Impact Analysis.  There was one opposing vote from the Independent Power Marketer (IPM) (Tenaska) Market Segment and one abstention from the Independent Generator (Jupiter Power) Market Segment.</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CFSG Review:</a:t>
            </a:r>
            <a:r>
              <a:rPr lang="en-US" sz="1800" dirty="0">
                <a:effectLst/>
                <a:latin typeface="Arial" panose="020B0604020202020204" pitchFamily="34" charset="0"/>
                <a:ea typeface="Times New Roman" panose="02020603050405020304" pitchFamily="18" charset="0"/>
              </a:rPr>
              <a:t>  Pending</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870099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b="1" i="1" dirty="0">
                <a:effectLst/>
                <a:latin typeface="Arial" panose="020B0604020202020204" pitchFamily="34" charset="0"/>
                <a:ea typeface="Times New Roman" panose="02020603050405020304" pitchFamily="18" charset="0"/>
              </a:rPr>
              <a:t>NPRR1210, Next Start Resource Test and Load-Carrying Test Frequency</a:t>
            </a:r>
            <a:endParaRPr lang="en-US" sz="1800" dirty="0"/>
          </a:p>
        </p:txBody>
      </p:sp>
      <p:sp>
        <p:nvSpPr>
          <p:cNvPr id="14339" name="Rectangle 2"/>
          <p:cNvSpPr>
            <a:spLocks noChangeArrowheads="1"/>
          </p:cNvSpPr>
          <p:nvPr/>
        </p:nvSpPr>
        <p:spPr bwMode="auto">
          <a:xfrm>
            <a:off x="70288" y="67842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  </a:t>
            </a:r>
            <a:r>
              <a:rPr lang="en-US" sz="1800" dirty="0">
                <a:effectLst/>
                <a:latin typeface="Arial" panose="020B0604020202020204" pitchFamily="34" charset="0"/>
                <a:ea typeface="Times New Roman" panose="02020603050405020304" pitchFamily="18" charset="0"/>
              </a:rPr>
              <a:t>ERCOT</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The first of the month following PUCT approval</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No budgetary impact; no impacts to ERCOT staffing; no impacts to ERCOT computer systems;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will be updated;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changes the frequency of the Next Start Resource Test and the Load-Carrying Test respectively from once every five years to once every four calendar years.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1/11/24, PRS voted unanimously to recommend approval of NPRR1210 as submitted.  On 2/8/24, PRS voted unanimously to endorse and forward to TAC the 1/11/24 PRS Report and 11/15/23 Impact Analysis for NPRR1210.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05338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600" b="1" i="1" dirty="0">
                <a:effectLst/>
                <a:latin typeface="Arial" panose="020B0604020202020204" pitchFamily="34" charset="0"/>
                <a:ea typeface="Times New Roman" panose="02020603050405020304" pitchFamily="18" charset="0"/>
              </a:rPr>
              <a:t>NPRR1213, Allow DGRs and DESRs on Circuits Subject to Load Shed to Provide ECRS and Clarify Language Regarding DGRs and DESRs Providing Non-Spin</a:t>
            </a:r>
            <a:endParaRPr lang="en-US" sz="1600" dirty="0"/>
          </a:p>
        </p:txBody>
      </p:sp>
      <p:sp>
        <p:nvSpPr>
          <p:cNvPr id="14339" name="Rectangle 2"/>
          <p:cNvSpPr>
            <a:spLocks noChangeArrowheads="1"/>
          </p:cNvSpPr>
          <p:nvPr/>
        </p:nvSpPr>
        <p:spPr bwMode="auto">
          <a:xfrm>
            <a:off x="70288" y="678426"/>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Sponsor:</a:t>
            </a:r>
            <a:r>
              <a:rPr lang="en-US" sz="1800" dirty="0">
                <a:effectLst/>
                <a:latin typeface="Arial" panose="020B0604020202020204" pitchFamily="34" charset="0"/>
                <a:ea typeface="Times New Roman" panose="02020603050405020304" pitchFamily="18" charset="0"/>
              </a:rPr>
              <a:t>  Enchanted Rock</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Proposed Effective Date:  </a:t>
            </a:r>
            <a:r>
              <a:rPr lang="en-US" sz="1800" dirty="0">
                <a:effectLst/>
                <a:latin typeface="Arial" panose="020B0604020202020204" pitchFamily="34" charset="0"/>
                <a:ea typeface="Times New Roman" panose="02020603050405020304" pitchFamily="18" charset="0"/>
              </a:rPr>
              <a:t>Upon system implementation – Priority 2024; Rank 4050; and upon system implementation of NPRR1171, Requirements for DGRs and DESRs on Circuits Subject to Load Shedding</a:t>
            </a:r>
            <a:endParaRPr lang="en-US" sz="1800" dirty="0">
              <a:effectLst/>
              <a:latin typeface="Times New Roman" panose="02020603050405020304" pitchFamily="18" charset="0"/>
              <a:ea typeface="Times New Roman" panose="02020603050405020304" pitchFamily="18" charset="0"/>
            </a:endParaRPr>
          </a:p>
          <a:p>
            <a:pPr marL="228600" marR="0" algn="just">
              <a:spcBef>
                <a:spcPts val="0"/>
              </a:spcBef>
              <a:spcAft>
                <a:spcPts val="0"/>
              </a:spcAft>
            </a:pPr>
            <a:r>
              <a:rPr lang="en-US" sz="1800" b="1" dirty="0">
                <a:effectLst/>
                <a:latin typeface="Arial" panose="020B0604020202020204" pitchFamily="34" charset="0"/>
                <a:ea typeface="Times New Roman" panose="02020603050405020304" pitchFamily="18" charset="0"/>
              </a:rPr>
              <a:t>ERCOT Impact Analysis:  </a:t>
            </a:r>
            <a:r>
              <a:rPr lang="en-US" sz="1800" dirty="0">
                <a:effectLst/>
                <a:latin typeface="Arial" panose="020B0604020202020204" pitchFamily="34" charset="0"/>
                <a:ea typeface="Times New Roman" panose="02020603050405020304" pitchFamily="18" charset="0"/>
              </a:rPr>
              <a:t>Between $350K and $450K; no impacts to ERCOT staffing; impacts to </a:t>
            </a:r>
            <a:r>
              <a:rPr lang="x-none" sz="1800" dirty="0">
                <a:effectLst/>
                <a:latin typeface="Arial" panose="020B0604020202020204" pitchFamily="34" charset="0"/>
                <a:ea typeface="Times New Roman" panose="02020603050405020304" pitchFamily="18" charset="0"/>
              </a:rPr>
              <a:t>Market Operation Systems</a:t>
            </a:r>
            <a:r>
              <a:rPr lang="en-US" sz="1800" dirty="0">
                <a:effectLst/>
                <a:latin typeface="Arial" panose="020B0604020202020204" pitchFamily="34" charset="0"/>
                <a:ea typeface="Times New Roman" panose="02020603050405020304" pitchFamily="18" charset="0"/>
              </a:rPr>
              <a:t>, Data Management &amp; Analytic Systems, Energy Management Systems; no impacts to E</a:t>
            </a:r>
            <a:r>
              <a:rPr lang="x-none" sz="1800" dirty="0">
                <a:effectLst/>
                <a:latin typeface="Arial" panose="020B0604020202020204" pitchFamily="34" charset="0"/>
                <a:ea typeface="Times New Roman" panose="02020603050405020304" pitchFamily="18" charset="0"/>
              </a:rPr>
              <a:t>RCOT business processes</a:t>
            </a:r>
            <a:r>
              <a:rPr lang="en-US" sz="1800" dirty="0">
                <a:effectLst/>
                <a:latin typeface="Arial" panose="020B0604020202020204" pitchFamily="34" charset="0"/>
                <a:ea typeface="Times New Roman" panose="02020603050405020304" pitchFamily="18" charset="0"/>
              </a:rPr>
              <a:t>; no impacts to ERCOT grid operations and practices.</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Revision Description:  </a:t>
            </a:r>
            <a:r>
              <a:rPr lang="en-US" sz="1800" dirty="0">
                <a:effectLst/>
                <a:latin typeface="Arial" panose="020B0604020202020204" pitchFamily="34" charset="0"/>
                <a:ea typeface="Times New Roman" panose="02020603050405020304" pitchFamily="18" charset="0"/>
              </a:rPr>
              <a:t>This NPRR amends requirements for Distribution Generation Resources (DGRs) and Distribution Energy Storage Resources (DESRs) that are seeking qualification to provide ERCOT Contingency Reserve Service (ECRS).  This NPRR also modifies requirements for Ancillary Service self-arrangement and Ancillary Service Trades for DGRs and DESRs on circuits subject to Load shed that provide Non-Spinning Reserve (Non-Spin).</a:t>
            </a:r>
            <a:endParaRPr lang="en-US" sz="1800" dirty="0">
              <a:effectLst/>
              <a:latin typeface="Times New Roman" panose="02020603050405020304" pitchFamily="18" charset="0"/>
              <a:ea typeface="Times New Roman" panose="02020603050405020304" pitchFamily="18" charset="0"/>
            </a:endParaRPr>
          </a:p>
          <a:p>
            <a:pPr marL="228600" marR="0">
              <a:spcBef>
                <a:spcPts val="0"/>
              </a:spcBef>
              <a:spcAft>
                <a:spcPts val="0"/>
              </a:spcAft>
            </a:pPr>
            <a:r>
              <a:rPr lang="en-US" sz="1800" b="1" dirty="0">
                <a:effectLst/>
                <a:latin typeface="Arial" panose="020B0604020202020204" pitchFamily="34" charset="0"/>
                <a:ea typeface="Times New Roman" panose="02020603050405020304" pitchFamily="18" charset="0"/>
              </a:rPr>
              <a:t>PRS Decision:</a:t>
            </a:r>
            <a:r>
              <a:rPr lang="en-US" sz="1800" dirty="0">
                <a:effectLst/>
                <a:latin typeface="Arial" panose="020B0604020202020204" pitchFamily="34" charset="0"/>
                <a:ea typeface="Times New Roman" panose="02020603050405020304" pitchFamily="18" charset="0"/>
              </a:rPr>
              <a:t>  On 12/15/23, PRS voted unanimously to recommend approval of NPRR1213 as submitted.  On 2/8/24, PRS voted unanimously to endorse and forward to TAC the 1/11/24 PRS Report as amended by the 2/7/24 ERCOT comments and 2/6/24 Impact Analysis for NPRR1213 with a recommended priority of 2024 and rank of 4050.</a:t>
            </a:r>
            <a:endParaRPr lang="en-US"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76568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53484"/>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965123"/>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58323"/>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818732"/>
          <a:ext cx="8839200" cy="3065839"/>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5339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January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2/22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April</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4/25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May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5/30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57206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PGRR098</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sngStrike" cap="none" normalizeH="0" baseline="0" dirty="0">
                          <a:ln>
                            <a:noFill/>
                          </a:ln>
                          <a:solidFill>
                            <a:schemeClr val="tx1"/>
                          </a:solidFill>
                          <a:effectLst/>
                          <a:latin typeface="Courier New" pitchFamily="49" charset="0"/>
                        </a:rPr>
                        <a:t>Public API Enhancements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cap="none" normalizeH="0" baseline="0" dirty="0">
                          <a:ln>
                            <a:noFill/>
                          </a:ln>
                          <a:solidFill>
                            <a:schemeClr val="tx1"/>
                          </a:solidFill>
                          <a:effectLst/>
                          <a:latin typeface="Courier New" pitchFamily="49" charset="0"/>
                        </a:rPr>
                        <a:t>ESR Telemetry</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NPRR1132</a:t>
                      </a:r>
                      <a:r>
                        <a:rPr kumimoji="0" lang="en-US" sz="900" b="0" i="0" u="none" strike="noStrike" kern="1200" cap="none" normalizeH="0" baseline="0" dirty="0">
                          <a:ln>
                            <a:noFill/>
                          </a:ln>
                          <a:solidFill>
                            <a:schemeClr val="tx1"/>
                          </a:solidFill>
                          <a:effectLst/>
                          <a:latin typeface="Courier New" pitchFamily="49" charset="0"/>
                          <a:ea typeface="+mn-ea"/>
                          <a:cs typeface="+mn-cs"/>
                        </a:rPr>
                        <a:t>(a)</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NOGRR249</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cap="none" normalizeH="0" baseline="0" dirty="0">
                          <a:ln>
                            <a:noFill/>
                          </a:ln>
                          <a:solidFill>
                            <a:srgbClr val="FF0000"/>
                          </a:solidFill>
                          <a:effectLst/>
                          <a:latin typeface="Courier New" pitchFamily="49" charset="0"/>
                        </a:rPr>
                        <a:t>Public API Enhancements</a:t>
                      </a:r>
                      <a:endParaRPr kumimoji="0" lang="en-US" sz="1100" b="0" i="0" u="none" strike="sng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kern="1200" cap="none" normalizeH="0" baseline="0" dirty="0">
                          <a:ln>
                            <a:noFill/>
                          </a:ln>
                          <a:solidFill>
                            <a:schemeClr val="tx1"/>
                          </a:solidFill>
                          <a:effectLst/>
                          <a:latin typeface="Courier New" pitchFamily="49" charset="0"/>
                          <a:ea typeface="+mn-ea"/>
                          <a:cs typeface="+mn-cs"/>
                        </a:rPr>
                        <a:t>NPRR1186</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6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8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NPRR1026</a:t>
                      </a:r>
                      <a:r>
                        <a:rPr kumimoji="0" lang="en-US" sz="900" b="0" i="0" u="none" strike="noStrike" kern="1200" cap="none" normalizeH="0" baseline="0" dirty="0">
                          <a:ln>
                            <a:noFill/>
                          </a:ln>
                          <a:solidFill>
                            <a:schemeClr val="tx1"/>
                          </a:solidFill>
                          <a:effectLst/>
                          <a:latin typeface="Courier New" pitchFamily="49" charset="0"/>
                          <a:ea typeface="+mn-ea"/>
                          <a:cs typeface="+mn-cs"/>
                        </a:rPr>
                        <a:t>(b)</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NPRR1165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NPRR1196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rgbClr val="FF0000"/>
                          </a:solidFill>
                          <a:effectLst/>
                          <a:latin typeface="Courier New" pitchFamily="49" charset="0"/>
                          <a:ea typeface="+mn-ea"/>
                          <a:cs typeface="+mn-cs"/>
                        </a:rPr>
                        <a:t>NPRR1111</a:t>
                      </a:r>
                      <a:endParaRPr kumimoji="0" lang="en-US" sz="1200" b="0" i="0" u="none" strike="sng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100" b="0" i="0" u="none" strike="noStrike" kern="1200" cap="none" normalizeH="0" baseline="0" dirty="0">
                          <a:ln>
                            <a:noFill/>
                          </a:ln>
                          <a:solidFill>
                            <a:schemeClr val="tx1"/>
                          </a:solidFill>
                          <a:effectLst/>
                          <a:latin typeface="Courier New" pitchFamily="49" charset="0"/>
                          <a:ea typeface="+mn-ea"/>
                          <a:cs typeface="+mn-cs"/>
                        </a:rPr>
                        <a:t>Forecast Presentation Platform</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SCR819</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NPRR1111</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NPRR1186</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58976"/>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81808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2632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81644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81772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223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561257"/>
            <a:ext cx="2505302" cy="830997"/>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SLF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NPRR1132(a) – Operating Limits in Cold and Hot 	Conditions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NOGRR249(b) – MIS posting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PGRR098(a) – Section 4.1.1.8</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38892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73251" y="1329904"/>
            <a:ext cx="370549" cy="247760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6" name="TextBox 25">
            <a:extLst>
              <a:ext uri="{FF2B5EF4-FFF2-40B4-BE49-F238E27FC236}">
                <a16:creationId xmlns:a16="http://schemas.microsoft.com/office/drawing/2014/main" id="{8479C2DE-7FC2-4409-B720-81664285021C}"/>
              </a:ext>
            </a:extLst>
          </p:cNvPr>
          <p:cNvSpPr txBox="1"/>
          <p:nvPr/>
        </p:nvSpPr>
        <p:spPr>
          <a:xfrm>
            <a:off x="1301556" y="1319468"/>
            <a:ext cx="416949" cy="236218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5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319994"/>
            <a:ext cx="370549" cy="368562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graphicFrame>
        <p:nvGraphicFramePr>
          <p:cNvPr id="7" name="Group 3">
            <a:extLst>
              <a:ext uri="{FF2B5EF4-FFF2-40B4-BE49-F238E27FC236}">
                <a16:creationId xmlns:a16="http://schemas.microsoft.com/office/drawing/2014/main" id="{C9891136-BD87-176C-5143-91FEF1125173}"/>
              </a:ext>
            </a:extLst>
          </p:cNvPr>
          <p:cNvGraphicFramePr>
            <a:graphicFrameLocks/>
          </p:cNvGraphicFramePr>
          <p:nvPr/>
        </p:nvGraphicFramePr>
        <p:xfrm>
          <a:off x="159776" y="3858011"/>
          <a:ext cx="8839200" cy="1578283"/>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43949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August</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8/22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September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9/26</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10/24</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11/10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          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12/11-12/12</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1084507">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SCR813</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RMGRR172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NPRR1023</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8" name="Flowchart: Alternate Process 7">
            <a:extLst>
              <a:ext uri="{FF2B5EF4-FFF2-40B4-BE49-F238E27FC236}">
                <a16:creationId xmlns:a16="http://schemas.microsoft.com/office/drawing/2014/main" id="{910136E5-EBFA-7A6B-2C0A-EBFE5A4B3914}"/>
              </a:ext>
            </a:extLst>
          </p:cNvPr>
          <p:cNvSpPr/>
          <p:nvPr/>
        </p:nvSpPr>
        <p:spPr>
          <a:xfrm>
            <a:off x="160363" y="3857358"/>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R7</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9" name="Flowchart: Alternate Process 8">
            <a:extLst>
              <a:ext uri="{FF2B5EF4-FFF2-40B4-BE49-F238E27FC236}">
                <a16:creationId xmlns:a16="http://schemas.microsoft.com/office/drawing/2014/main" id="{22DF4776-98CC-F894-84DE-A452FD405951}"/>
              </a:ext>
            </a:extLst>
          </p:cNvPr>
          <p:cNvSpPr/>
          <p:nvPr/>
        </p:nvSpPr>
        <p:spPr>
          <a:xfrm>
            <a:off x="1599696" y="386559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R8</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0" name="Flowchart: Alternate Process 9">
            <a:extLst>
              <a:ext uri="{FF2B5EF4-FFF2-40B4-BE49-F238E27FC236}">
                <a16:creationId xmlns:a16="http://schemas.microsoft.com/office/drawing/2014/main" id="{1197EDA7-DEFC-A6DF-BC49-02212A68763E}"/>
              </a:ext>
            </a:extLst>
          </p:cNvPr>
          <p:cNvSpPr/>
          <p:nvPr/>
        </p:nvSpPr>
        <p:spPr>
          <a:xfrm>
            <a:off x="3123696" y="3855723"/>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R9</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2" name="Flowchart: Alternate Process 11">
            <a:extLst>
              <a:ext uri="{FF2B5EF4-FFF2-40B4-BE49-F238E27FC236}">
                <a16:creationId xmlns:a16="http://schemas.microsoft.com/office/drawing/2014/main" id="{B55C91AD-E3F4-0703-F1EA-0E27F21FD4B3}"/>
              </a:ext>
            </a:extLst>
          </p:cNvPr>
          <p:cNvSpPr/>
          <p:nvPr/>
        </p:nvSpPr>
        <p:spPr>
          <a:xfrm>
            <a:off x="4571496"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R10</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3" name="Flowchart: Alternate Process 12">
            <a:extLst>
              <a:ext uri="{FF2B5EF4-FFF2-40B4-BE49-F238E27FC236}">
                <a16:creationId xmlns:a16="http://schemas.microsoft.com/office/drawing/2014/main" id="{E8ABAEEF-D09F-B2E8-7F78-4763272CC5D3}"/>
              </a:ext>
            </a:extLst>
          </p:cNvPr>
          <p:cNvSpPr/>
          <p:nvPr/>
        </p:nvSpPr>
        <p:spPr>
          <a:xfrm>
            <a:off x="7474542" y="3861617"/>
            <a:ext cx="457200"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15" name="TextBox 14">
            <a:extLst>
              <a:ext uri="{FF2B5EF4-FFF2-40B4-BE49-F238E27FC236}">
                <a16:creationId xmlns:a16="http://schemas.microsoft.com/office/drawing/2014/main" id="{2F505729-56C5-4A43-A94F-AE7E7CB669A8}"/>
              </a:ext>
            </a:extLst>
          </p:cNvPr>
          <p:cNvSpPr txBox="1"/>
          <p:nvPr/>
        </p:nvSpPr>
        <p:spPr>
          <a:xfrm>
            <a:off x="7158882" y="4364174"/>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1" name="TextBox 20">
            <a:extLst>
              <a:ext uri="{FF2B5EF4-FFF2-40B4-BE49-F238E27FC236}">
                <a16:creationId xmlns:a16="http://schemas.microsoft.com/office/drawing/2014/main" id="{275B39E2-742A-1D0C-D123-744064439D16}"/>
              </a:ext>
            </a:extLst>
          </p:cNvPr>
          <p:cNvSpPr txBox="1"/>
          <p:nvPr/>
        </p:nvSpPr>
        <p:spPr>
          <a:xfrm>
            <a:off x="4227253" y="131817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0" name="TextBox 12">
            <a:extLst>
              <a:ext uri="{FF2B5EF4-FFF2-40B4-BE49-F238E27FC236}">
                <a16:creationId xmlns:a16="http://schemas.microsoft.com/office/drawing/2014/main" id="{7B414E3D-1330-1DDD-AC5E-4E294FE8AC52}"/>
              </a:ext>
            </a:extLst>
          </p:cNvPr>
          <p:cNvSpPr txBox="1">
            <a:spLocks noChangeArrowheads="1"/>
          </p:cNvSpPr>
          <p:nvPr/>
        </p:nvSpPr>
        <p:spPr bwMode="auto">
          <a:xfrm>
            <a:off x="162065" y="274320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2/1</a:t>
            </a:r>
          </a:p>
        </p:txBody>
      </p:sp>
      <p:sp>
        <p:nvSpPr>
          <p:cNvPr id="19" name="TextBox 12">
            <a:extLst>
              <a:ext uri="{FF2B5EF4-FFF2-40B4-BE49-F238E27FC236}">
                <a16:creationId xmlns:a16="http://schemas.microsoft.com/office/drawing/2014/main" id="{BD585D9C-A541-D6AA-B8B9-FB81D860B47A}"/>
              </a:ext>
            </a:extLst>
          </p:cNvPr>
          <p:cNvSpPr txBox="1">
            <a:spLocks noChangeArrowheads="1"/>
          </p:cNvSpPr>
          <p:nvPr/>
        </p:nvSpPr>
        <p:spPr bwMode="auto">
          <a:xfrm>
            <a:off x="3118861" y="2744367"/>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3/1</a:t>
            </a:r>
          </a:p>
        </p:txBody>
      </p:sp>
      <p:sp>
        <p:nvSpPr>
          <p:cNvPr id="5" name="TextBox 4">
            <a:extLst>
              <a:ext uri="{FF2B5EF4-FFF2-40B4-BE49-F238E27FC236}">
                <a16:creationId xmlns:a16="http://schemas.microsoft.com/office/drawing/2014/main" id="{B6C1BCB5-735E-26D9-5347-76174AA743C5}"/>
              </a:ext>
            </a:extLst>
          </p:cNvPr>
          <p:cNvSpPr txBox="1"/>
          <p:nvPr/>
        </p:nvSpPr>
        <p:spPr>
          <a:xfrm>
            <a:off x="8649864" y="4358253"/>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11" name="TextBox 10">
            <a:extLst>
              <a:ext uri="{FF2B5EF4-FFF2-40B4-BE49-F238E27FC236}">
                <a16:creationId xmlns:a16="http://schemas.microsoft.com/office/drawing/2014/main" id="{0E01DF70-B3D7-6052-D81C-C12E9F38C7A0}"/>
              </a:ext>
            </a:extLst>
          </p:cNvPr>
          <p:cNvSpPr txBox="1"/>
          <p:nvPr/>
        </p:nvSpPr>
        <p:spPr>
          <a:xfrm>
            <a:off x="8632348" y="1318176"/>
            <a:ext cx="370549" cy="198515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a:t>
            </a: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p:txBody>
      </p:sp>
      <p:sp>
        <p:nvSpPr>
          <p:cNvPr id="4" name="TextBox 12">
            <a:extLst>
              <a:ext uri="{FF2B5EF4-FFF2-40B4-BE49-F238E27FC236}">
                <a16:creationId xmlns:a16="http://schemas.microsoft.com/office/drawing/2014/main" id="{BF34BE13-842D-408D-EFB9-14E228A70C9D}"/>
              </a:ext>
            </a:extLst>
          </p:cNvPr>
          <p:cNvSpPr txBox="1">
            <a:spLocks noChangeArrowheads="1"/>
          </p:cNvSpPr>
          <p:nvPr/>
        </p:nvSpPr>
        <p:spPr bwMode="auto">
          <a:xfrm>
            <a:off x="160279" y="1905000"/>
            <a:ext cx="1429748"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a:t>
            </a:r>
          </a:p>
        </p:txBody>
      </p:sp>
      <p:sp>
        <p:nvSpPr>
          <p:cNvPr id="14" name="TextBox 12">
            <a:extLst>
              <a:ext uri="{FF2B5EF4-FFF2-40B4-BE49-F238E27FC236}">
                <a16:creationId xmlns:a16="http://schemas.microsoft.com/office/drawing/2014/main" id="{411BFA5E-20DE-08A8-EF6F-B93A720A0EB6}"/>
              </a:ext>
            </a:extLst>
          </p:cNvPr>
          <p:cNvSpPr txBox="1">
            <a:spLocks noChangeArrowheads="1"/>
          </p:cNvSpPr>
          <p:nvPr/>
        </p:nvSpPr>
        <p:spPr bwMode="auto">
          <a:xfrm>
            <a:off x="1598647" y="2738246"/>
            <a:ext cx="1520214"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2/16</a:t>
            </a:r>
          </a:p>
        </p:txBody>
      </p:sp>
      <p:cxnSp>
        <p:nvCxnSpPr>
          <p:cNvPr id="17" name="Straight Arrow Connector 16">
            <a:extLst>
              <a:ext uri="{FF2B5EF4-FFF2-40B4-BE49-F238E27FC236}">
                <a16:creationId xmlns:a16="http://schemas.microsoft.com/office/drawing/2014/main" id="{ADAC86E6-69C9-19CC-D0E4-F6E43B19CC6B}"/>
              </a:ext>
            </a:extLst>
          </p:cNvPr>
          <p:cNvCxnSpPr/>
          <p:nvPr/>
        </p:nvCxnSpPr>
        <p:spPr>
          <a:xfrm>
            <a:off x="1447800" y="3200400"/>
            <a:ext cx="38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2">
            <a:extLst>
              <a:ext uri="{FF2B5EF4-FFF2-40B4-BE49-F238E27FC236}">
                <a16:creationId xmlns:a16="http://schemas.microsoft.com/office/drawing/2014/main" id="{745C7704-ABEF-C3BB-521D-BC500FDEE8F7}"/>
              </a:ext>
            </a:extLst>
          </p:cNvPr>
          <p:cNvSpPr txBox="1">
            <a:spLocks noChangeArrowheads="1"/>
          </p:cNvSpPr>
          <p:nvPr/>
        </p:nvSpPr>
        <p:spPr bwMode="auto">
          <a:xfrm>
            <a:off x="4570498" y="274342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4/1</a:t>
            </a:r>
          </a:p>
        </p:txBody>
      </p:sp>
      <p:sp>
        <p:nvSpPr>
          <p:cNvPr id="18" name="TextBox 17">
            <a:extLst>
              <a:ext uri="{FF2B5EF4-FFF2-40B4-BE49-F238E27FC236}">
                <a16:creationId xmlns:a16="http://schemas.microsoft.com/office/drawing/2014/main" id="{4C08614E-A1B2-7A98-32B7-0DCFE05CBAAC}"/>
              </a:ext>
            </a:extLst>
          </p:cNvPr>
          <p:cNvSpPr txBox="1"/>
          <p:nvPr/>
        </p:nvSpPr>
        <p:spPr>
          <a:xfrm>
            <a:off x="5667754" y="1318176"/>
            <a:ext cx="416949" cy="375487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cxnSp>
        <p:nvCxnSpPr>
          <p:cNvPr id="23" name="Straight Arrow Connector 22">
            <a:extLst>
              <a:ext uri="{FF2B5EF4-FFF2-40B4-BE49-F238E27FC236}">
                <a16:creationId xmlns:a16="http://schemas.microsoft.com/office/drawing/2014/main" id="{665D2BE0-9CF0-ADBA-7902-2632EAC65E48}"/>
              </a:ext>
            </a:extLst>
          </p:cNvPr>
          <p:cNvCxnSpPr>
            <a:cxnSpLocks/>
          </p:cNvCxnSpPr>
          <p:nvPr/>
        </p:nvCxnSpPr>
        <p:spPr>
          <a:xfrm flipH="1">
            <a:off x="7554582" y="2057400"/>
            <a:ext cx="277080" cy="3238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Box 12">
            <a:extLst>
              <a:ext uri="{FF2B5EF4-FFF2-40B4-BE49-F238E27FC236}">
                <a16:creationId xmlns:a16="http://schemas.microsoft.com/office/drawing/2014/main" id="{50E690C5-BA63-F888-2985-8C940BB9969C}"/>
              </a:ext>
            </a:extLst>
          </p:cNvPr>
          <p:cNvSpPr txBox="1">
            <a:spLocks noChangeArrowheads="1"/>
          </p:cNvSpPr>
          <p:nvPr/>
        </p:nvSpPr>
        <p:spPr bwMode="auto">
          <a:xfrm>
            <a:off x="7474541" y="2761841"/>
            <a:ext cx="1507393"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Mid-June</a:t>
            </a:r>
          </a:p>
        </p:txBody>
      </p:sp>
      <p:cxnSp>
        <p:nvCxnSpPr>
          <p:cNvPr id="27" name="Straight Arrow Connector 26">
            <a:extLst>
              <a:ext uri="{FF2B5EF4-FFF2-40B4-BE49-F238E27FC236}">
                <a16:creationId xmlns:a16="http://schemas.microsoft.com/office/drawing/2014/main" id="{09CA59E1-D74F-8070-D621-E80DEE8580B6}"/>
              </a:ext>
            </a:extLst>
          </p:cNvPr>
          <p:cNvCxnSpPr>
            <a:cxnSpLocks/>
          </p:cNvCxnSpPr>
          <p:nvPr/>
        </p:nvCxnSpPr>
        <p:spPr>
          <a:xfrm>
            <a:off x="4361561" y="1737219"/>
            <a:ext cx="1363191" cy="6889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D689C0A-1B58-1C98-F5A9-2D56D81515B0}"/>
              </a:ext>
            </a:extLst>
          </p:cNvPr>
          <p:cNvSpPr txBox="1"/>
          <p:nvPr/>
        </p:nvSpPr>
        <p:spPr>
          <a:xfrm rot="1634235">
            <a:off x="4633979" y="1879002"/>
            <a:ext cx="894797"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rPr>
              <a:t>To Mid-June</a:t>
            </a:r>
          </a:p>
        </p:txBody>
      </p:sp>
      <p:sp>
        <p:nvSpPr>
          <p:cNvPr id="35" name="TextBox 34">
            <a:extLst>
              <a:ext uri="{FF2B5EF4-FFF2-40B4-BE49-F238E27FC236}">
                <a16:creationId xmlns:a16="http://schemas.microsoft.com/office/drawing/2014/main" id="{A1E0FDDD-28A6-0F3D-A026-22295AEC577A}"/>
              </a:ext>
            </a:extLst>
          </p:cNvPr>
          <p:cNvSpPr txBox="1"/>
          <p:nvPr/>
        </p:nvSpPr>
        <p:spPr>
          <a:xfrm>
            <a:off x="1596861" y="2119398"/>
            <a:ext cx="1505732"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FF0000"/>
                </a:solidFill>
                <a:effectLst/>
                <a:uLnTx/>
                <a:uFillTx/>
                <a:latin typeface="Arial" panose="020B0604020202020204"/>
                <a:ea typeface="+mn-ea"/>
                <a:cs typeface="+mn-cs"/>
              </a:rPr>
              <a:t>Various effective dates for these items</a:t>
            </a:r>
          </a:p>
        </p:txBody>
      </p:sp>
      <p:cxnSp>
        <p:nvCxnSpPr>
          <p:cNvPr id="36" name="Straight Arrow Connector 35">
            <a:extLst>
              <a:ext uri="{FF2B5EF4-FFF2-40B4-BE49-F238E27FC236}">
                <a16:creationId xmlns:a16="http://schemas.microsoft.com/office/drawing/2014/main" id="{436DFE83-730B-DB79-0753-83C358CCA0FB}"/>
              </a:ext>
            </a:extLst>
          </p:cNvPr>
          <p:cNvCxnSpPr>
            <a:cxnSpLocks/>
          </p:cNvCxnSpPr>
          <p:nvPr/>
        </p:nvCxnSpPr>
        <p:spPr>
          <a:xfrm flipV="1">
            <a:off x="2344592" y="1973400"/>
            <a:ext cx="371" cy="1707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59111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4419600" cy="435268"/>
          </a:xfrm>
        </p:spPr>
        <p:txBody>
          <a:bodyPr/>
          <a:lstStyle/>
          <a:p>
            <a:r>
              <a:rPr lang="en-US" sz="2200" b="1" dirty="0">
                <a:solidFill>
                  <a:schemeClr val="accent1"/>
                </a:solidFill>
              </a:rPr>
              <a:t>Major Projects</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3" name="Title 1">
            <a:extLst>
              <a:ext uri="{FF2B5EF4-FFF2-40B4-BE49-F238E27FC236}">
                <a16:creationId xmlns:a16="http://schemas.microsoft.com/office/drawing/2014/main" id="{0A8DA46F-D920-EF31-E17F-D78414C3CDD8}"/>
              </a:ext>
            </a:extLst>
          </p:cNvPr>
          <p:cNvSpPr txBox="1">
            <a:spLocks/>
          </p:cNvSpPr>
          <p:nvPr/>
        </p:nvSpPr>
        <p:spPr>
          <a:xfrm>
            <a:off x="227172" y="3599920"/>
            <a:ext cx="4419600" cy="435268"/>
          </a:xfrm>
          <a:prstGeom prst="rect">
            <a:avLst/>
          </a:prstGeom>
        </p:spPr>
        <p:txBody>
          <a:bodyPr/>
          <a:lstStyle>
            <a:lvl1pPr algn="l" defTabSz="914400" rtl="0" eaLnBrk="1" latinLnBrk="0" hangingPunct="1">
              <a:spcBef>
                <a:spcPct val="0"/>
              </a:spcBef>
              <a:buNone/>
              <a:defRPr sz="2800" b="1" kern="1200">
                <a:solidFill>
                  <a:schemeClr val="accent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200" b="1" i="0" u="none" strike="noStrike" kern="1200" cap="none" spc="0" normalizeH="0" baseline="0" noProof="0" dirty="0">
                <a:ln>
                  <a:noFill/>
                </a:ln>
                <a:solidFill>
                  <a:srgbClr val="00ACC8"/>
                </a:solidFill>
                <a:effectLst/>
                <a:uLnTx/>
                <a:uFillTx/>
                <a:latin typeface="Arial" panose="020B0604020202020204"/>
                <a:ea typeface="+mj-ea"/>
                <a:cs typeface="+mj-cs"/>
              </a:rPr>
              <a:t>Other Project Highlights</a:t>
            </a:r>
          </a:p>
        </p:txBody>
      </p:sp>
      <p:pic>
        <p:nvPicPr>
          <p:cNvPr id="8" name="Picture 7">
            <a:extLst>
              <a:ext uri="{FF2B5EF4-FFF2-40B4-BE49-F238E27FC236}">
                <a16:creationId xmlns:a16="http://schemas.microsoft.com/office/drawing/2014/main" id="{FC911D86-0959-7A4C-2301-9FAA9FA1FED7}"/>
              </a:ext>
            </a:extLst>
          </p:cNvPr>
          <p:cNvPicPr>
            <a:picLocks noChangeAspect="1"/>
          </p:cNvPicPr>
          <p:nvPr/>
        </p:nvPicPr>
        <p:blipFill>
          <a:blip r:embed="rId3"/>
          <a:stretch>
            <a:fillRect/>
          </a:stretch>
        </p:blipFill>
        <p:spPr>
          <a:xfrm>
            <a:off x="161799" y="4123523"/>
            <a:ext cx="8829801" cy="1896277"/>
          </a:xfrm>
          <a:prstGeom prst="rect">
            <a:avLst/>
          </a:prstGeom>
        </p:spPr>
      </p:pic>
      <p:pic>
        <p:nvPicPr>
          <p:cNvPr id="10" name="Picture 9">
            <a:extLst>
              <a:ext uri="{FF2B5EF4-FFF2-40B4-BE49-F238E27FC236}">
                <a16:creationId xmlns:a16="http://schemas.microsoft.com/office/drawing/2014/main" id="{6106F683-BE8D-109A-1E19-4E7D3A52DBFB}"/>
              </a:ext>
            </a:extLst>
          </p:cNvPr>
          <p:cNvPicPr>
            <a:picLocks noChangeAspect="1"/>
          </p:cNvPicPr>
          <p:nvPr/>
        </p:nvPicPr>
        <p:blipFill>
          <a:blip r:embed="rId4"/>
          <a:stretch>
            <a:fillRect/>
          </a:stretch>
        </p:blipFill>
        <p:spPr>
          <a:xfrm>
            <a:off x="74772" y="1056669"/>
            <a:ext cx="8916828" cy="2212508"/>
          </a:xfrm>
          <a:prstGeom prst="rect">
            <a:avLst/>
          </a:prstGeom>
        </p:spPr>
      </p:pic>
    </p:spTree>
    <p:extLst>
      <p:ext uri="{BB962C8B-B14F-4D97-AF65-F5344CB8AC3E}">
        <p14:creationId xmlns:p14="http://schemas.microsoft.com/office/powerpoint/2010/main" val="71547138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9825</TotalTime>
  <Words>1043</Words>
  <Application>Microsoft Office PowerPoint</Application>
  <PresentationFormat>On-screen Show (4:3)</PresentationFormat>
  <Paragraphs>321</Paragraphs>
  <Slides>8</Slides>
  <Notes>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Courier New</vt:lpstr>
      <vt:lpstr>Times New Roman</vt:lpstr>
      <vt:lpstr>Wingdings</vt:lpstr>
      <vt:lpstr>Custom Design</vt:lpstr>
      <vt:lpstr>Office Theme</vt:lpstr>
      <vt:lpstr>PowerPoint Presentation</vt:lpstr>
      <vt:lpstr>Summary of PRS Update</vt:lpstr>
      <vt:lpstr>Appendix</vt:lpstr>
      <vt:lpstr>NPRR1199, Implementation of Lone Star Infrastructure Protection Act (LSIPA) Requirements – URGENT</vt:lpstr>
      <vt:lpstr>NPRR1210, Next Start Resource Test and Load-Carrying Test Frequency</vt:lpstr>
      <vt:lpstr>NPRR1213, Allow DGRs and DESRs on Circuits Subject to Load Shed to Provide ECRS and Clarify Language Regarding DGRs and DESRs Providing Non-Spin</vt:lpstr>
      <vt:lpstr>2024 Release Targets – Approved NPRRs / SCRs / xGRRs </vt:lpstr>
      <vt:lpstr>Major Projects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C Phillips</cp:lastModifiedBy>
  <cp:revision>612</cp:revision>
  <cp:lastPrinted>2013-01-30T23:16:36Z</cp:lastPrinted>
  <dcterms:created xsi:type="dcterms:W3CDTF">2010-04-12T23:12:02Z</dcterms:created>
  <dcterms:modified xsi:type="dcterms:W3CDTF">2024-02-09T17:36:27Z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